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94" r:id="rId31"/>
    <p:sldId id="295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12192000"/>
  <p:embeddedFontLst>
    <p:embeddedFont>
      <p:font typeface="MiSans" panose="020B0604020202020204" charset="-122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B"/>
    <a:srgbClr val="108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10"/>
  </p:normalViewPr>
  <p:slideViewPr>
    <p:cSldViewPr snapToGrid="0" snapToObjects="1">
      <p:cViewPr>
        <p:scale>
          <a:sx n="70" d="100"/>
          <a:sy n="70" d="100"/>
        </p:scale>
        <p:origin x="486" y="2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01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5EFF9-C757-E41B-EB38-3F4810CC8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7F3FA-A98A-DAEB-4951-8A901C3DD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0A792-BC1B-2902-FA34-D463FF015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F8C94-3284-594B-F301-8DDE88A1AB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2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620A4-8B82-3890-8498-F1CB52FC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55D1D-4ED8-D5C8-067B-56A88FACD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47AF58-1017-72A5-BADC-D08CE6013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781A0-EF03-1227-EEC2-9484933BC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51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5758F-80CF-3827-6BED-AC3EC1CE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51405-569B-B485-5867-5D1F02BB3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AF9A7-D6C0-1CF6-BED7-92C2AEC1C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58652-F395-BB62-F2DC-D4F1EFC9C1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9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25:23-d0she4s75iks832jct7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2092836"/>
            <a:ext cx="5665076" cy="1446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快速排序（下</a:t>
            </a: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实现与优化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4290" y="3665509"/>
            <a:ext cx="2060027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人: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004267" y="3665509"/>
            <a:ext cx="2610066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6-d0she5k75iks832jctb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1011" y="1324729"/>
            <a:ext cx="6629563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分区回顾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04229" y="2494834"/>
            <a:ext cx="7163127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动画回顾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04229" y="3185067"/>
            <a:ext cx="7163127" cy="822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动画3秒回顾Hoare分区流程，引出“pivot选择决定命运”，为优化铺垫。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递归框架总览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671983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9-d0she6c75iks832jctg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6883" y="1472968"/>
            <a:ext cx="8499172" cy="619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递归框架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4486" y="2767995"/>
            <a:ext cx="6390289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 err="1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quick_sort函数</a:t>
            </a:r>
            <a:r>
              <a:rPr lang="zh-CN" alt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总览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9918" y="3429000"/>
            <a:ext cx="5788732" cy="19003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 err="1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quick_sort</a:t>
            </a: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(arr, low, high)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 if low &lt; high: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  p = partition(arr, low, high)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  quick_sort(arr, low, p)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│   quick_sort(arr, p+1, high)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完整代码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8012"/>
            <a:ext cx="500533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6-d0she5k75iks832jctc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7401" y="1293553"/>
            <a:ext cx="5657193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Python实现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6" y="2500732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高亮代码</a:t>
            </a:r>
            <a:endParaRPr 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C2643D-7204-5B6E-959A-0ABF0970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47" y="3506450"/>
            <a:ext cx="4457700" cy="9234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E78FC-A080-6A4D-75D6-C5AF463D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FEC2FEE-FF9F-E313-7D5E-563931C5BC8B}"/>
              </a:ext>
            </a:extLst>
          </p:cNvPr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5887E79-BA37-306D-D737-A67755395BB0}"/>
              </a:ext>
            </a:extLst>
          </p:cNvPr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6-d0she5k75iks832jctc0.jpeg">
            <a:extLst>
              <a:ext uri="{FF2B5EF4-FFF2-40B4-BE49-F238E27FC236}">
                <a16:creationId xmlns:a16="http://schemas.microsoft.com/office/drawing/2014/main" id="{132870CA-CFA2-F756-ABF9-93BFB688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937DE1A-AFE6-9172-404D-33270B1914E9}"/>
              </a:ext>
            </a:extLst>
          </p:cNvPr>
          <p:cNvSpPr/>
          <p:nvPr/>
        </p:nvSpPr>
        <p:spPr>
          <a:xfrm>
            <a:off x="3267401" y="1293553"/>
            <a:ext cx="5657193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Python实现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E7135DA-BDF4-BC54-74A6-1BB828B1726D}"/>
              </a:ext>
            </a:extLst>
          </p:cNvPr>
          <p:cNvSpPr/>
          <p:nvPr/>
        </p:nvSpPr>
        <p:spPr>
          <a:xfrm>
            <a:off x="3639046" y="2500732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高亮代码</a:t>
            </a:r>
            <a:endParaRPr 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A16B25-37FD-1469-DE42-2114EE580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34" y="2457604"/>
            <a:ext cx="10159731" cy="21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9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1165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关键优化 ① 随机化pivot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444653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25:34-d0she7k75iks832jctq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759" y="1318966"/>
            <a:ext cx="6484881" cy="619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随机化pivot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128" y="3027262"/>
            <a:ext cx="2714653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优化思路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060" y="3858259"/>
            <a:ext cx="3328788" cy="9598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思路：把pivot与随机下标交换，降低有序输入概率，提升算法鲁棒性。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6087" y="3027262"/>
            <a:ext cx="2714653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代码实现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49019" y="3858259"/>
            <a:ext cx="3328788" cy="172059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arr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[low], arr[rand_idx] = arr[rand_idx], arr[low]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仅需1行代码实现随机化pivot，简单高效。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24044" y="2982485"/>
            <a:ext cx="2714653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概率视角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116976" y="3813482"/>
            <a:ext cx="3328788" cy="9598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期望树高Θ(log n)，期望时间Θ(n log n)，随机化pivot显著降低最坏情况概率。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动画：随机 vs 固定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7-d0she5s75iks832jctd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45986" y="5467905"/>
            <a:ext cx="8499172" cy="619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动画对比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985925" y="1567376"/>
            <a:ext cx="6390289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对比演示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86704" y="2271111"/>
            <a:ext cx="5788732" cy="731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同一近乎有序100项数组，固定首元 → 极不平衡树高n，随机 → 树高≈log₂n，直观展示随机化效果。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25:25-d0she5c75iks832jcta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73377" y="1642242"/>
            <a:ext cx="5866982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673377" y="2437732"/>
            <a:ext cx="5866982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673377" y="3233222"/>
            <a:ext cx="5866982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温故：分区回顾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673377" y="4028712"/>
            <a:ext cx="5866982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递归框架总览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673377" y="4824202"/>
            <a:ext cx="5866982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完整代码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673377" y="5619690"/>
            <a:ext cx="5866982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关键优化 ① 随机化pivot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1165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关键优化 ② 小区间插入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56974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32-d0she7475iks832jctk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19145" y="4185289"/>
            <a:ext cx="2794190" cy="619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小区间优化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7138" y="729760"/>
            <a:ext cx="4317123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阈值设定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1463" y="1104169"/>
            <a:ext cx="412847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阈值：length &lt; 15，插入排序在小规模数据常量更低，优化小区间排序效率。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41269" y="4046816"/>
            <a:ext cx="4317123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代码片段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835594" y="4421225"/>
            <a:ext cx="4128472" cy="2043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high - low &lt; 15: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</a:t>
            </a:r>
            <a:r>
              <a:rPr lang="en-US" sz="1400" dirty="0" err="1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insertion_sort</a:t>
            </a: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(arr, low, high)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 return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小区间插入优化，提升算法在小规模数据上的性能。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复杂度总结表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40083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9-d0she6c75iks832jcti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3600" y="3755163"/>
            <a:ext cx="2634400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复杂度总结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758777"/>
            <a:ext cx="6390289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总结表格</a:t>
            </a:r>
            <a:endParaRPr lang="en-US" sz="16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9E48463-4927-DB97-2B51-3E77540EB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49125"/>
              </p:ext>
            </p:extLst>
          </p:nvPr>
        </p:nvGraphicFramePr>
        <p:xfrm>
          <a:off x="558800" y="1225502"/>
          <a:ext cx="5431454" cy="19202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8501">
                  <a:extLst>
                    <a:ext uri="{9D8B030D-6E8A-4147-A177-3AD203B41FA5}">
                      <a16:colId xmlns:a16="http://schemas.microsoft.com/office/drawing/2014/main" val="3852905167"/>
                    </a:ext>
                  </a:extLst>
                </a:gridCol>
                <a:gridCol w="898386">
                  <a:extLst>
                    <a:ext uri="{9D8B030D-6E8A-4147-A177-3AD203B41FA5}">
                      <a16:colId xmlns:a16="http://schemas.microsoft.com/office/drawing/2014/main" val="1911163129"/>
                    </a:ext>
                  </a:extLst>
                </a:gridCol>
                <a:gridCol w="883578">
                  <a:extLst>
                    <a:ext uri="{9D8B030D-6E8A-4147-A177-3AD203B41FA5}">
                      <a16:colId xmlns:a16="http://schemas.microsoft.com/office/drawing/2014/main" val="1725390554"/>
                    </a:ext>
                  </a:extLst>
                </a:gridCol>
                <a:gridCol w="1066217">
                  <a:extLst>
                    <a:ext uri="{9D8B030D-6E8A-4147-A177-3AD203B41FA5}">
                      <a16:colId xmlns:a16="http://schemas.microsoft.com/office/drawing/2014/main" val="2416403665"/>
                    </a:ext>
                  </a:extLst>
                </a:gridCol>
                <a:gridCol w="1564772">
                  <a:extLst>
                    <a:ext uri="{9D8B030D-6E8A-4147-A177-3AD203B41FA5}">
                      <a16:colId xmlns:a16="http://schemas.microsoft.com/office/drawing/2014/main" val="1416049828"/>
                    </a:ext>
                  </a:extLst>
                </a:gridCol>
              </a:tblGrid>
              <a:tr h="48796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098FF8"/>
                          </a:solidFill>
                          <a:latin typeface="+mn-lt"/>
                        </a:rPr>
                        <a:t>场景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098FF8"/>
                          </a:solidFill>
                          <a:latin typeface="+mn-lt"/>
                        </a:rPr>
                        <a:t>树高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比较次数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时间复杂度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触发概率</a:t>
                      </a:r>
                      <a:r>
                        <a:rPr lang="en-US" sz="1800" dirty="0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随机化</a:t>
                      </a:r>
                      <a:r>
                        <a:rPr lang="en-US" sz="1800" dirty="0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)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236252"/>
                  </a:ext>
                </a:extLst>
              </a:tr>
              <a:tr h="48796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平均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Θ(n log n)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Θ(log n)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Θ(n log n)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绝大多数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237499"/>
                  </a:ext>
                </a:extLst>
              </a:tr>
              <a:tr h="48796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最坏</a:t>
                      </a:r>
                      <a:r>
                        <a:rPr lang="en-US" sz="1800" dirty="0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已序</a:t>
                      </a:r>
                      <a:r>
                        <a:rPr lang="en-US" sz="1800" dirty="0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)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Θ(n²)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Θ(n)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Θ(n²)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098FF8"/>
                          </a:solidFill>
                          <a:latin typeface="+mn-lt"/>
                          <a:ea typeface="MiSans" pitchFamily="34" charset="-122"/>
                          <a:cs typeface="MiSans" pitchFamily="34" charset="-120"/>
                        </a:rPr>
                        <a:t>极低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62855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实验：随机化疗效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7-d0she5s75iks832jctc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5747" y="1693691"/>
            <a:ext cx="3379398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实验结果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9818" y="3029494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对比数据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9819" y="3565765"/>
            <a:ext cx="4913904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10000个降序数组，固定pivot耗时5.2秒，随机pivot耗时0.018秒，条形图直观对比，验证随机化效果。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课堂练习 ①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5-d0she5c75iks832jctb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9656" y="5177360"/>
            <a:ext cx="6629563" cy="619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练习1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8" y="682209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随机化pivot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8" y="1218480"/>
            <a:ext cx="4913904" cy="9598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在现有分区前添加1行代码实现随机化pivot，并解释为何能降低最坏情况概率，加深对随机化优化的理解。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课堂练习 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6-d0she5k75iks832jctb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1011" y="1324729"/>
            <a:ext cx="6629563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练习2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04229" y="2494834"/>
            <a:ext cx="7163127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简答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04229" y="3185067"/>
            <a:ext cx="7163127" cy="4628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用20字以内回答：“随机化pivot的重要性？”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3A2026-FFAD-5776-1FDC-D547631DA7AD}"/>
              </a:ext>
            </a:extLst>
          </p:cNvPr>
          <p:cNvSpPr txBox="1"/>
          <p:nvPr/>
        </p:nvSpPr>
        <p:spPr>
          <a:xfrm rot="10800000">
            <a:off x="3369718" y="6912126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</a:t>
            </a:r>
            <a:r>
              <a:rPr lang="en-US" dirty="0" err="1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参考答案：打破有序，期望平衡，避免退化</a:t>
            </a:r>
            <a:r>
              <a:rPr lang="zh-CN" altLang="en-US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25:25-d0she5c75iks832jcta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73377" y="1642242"/>
            <a:ext cx="5866982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动画：随机 vs 固定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673377" y="2437732"/>
            <a:ext cx="5866982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关键优化 ② 小区间插入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673377" y="3233222"/>
            <a:ext cx="5866982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复杂度总结表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673377" y="4028712"/>
            <a:ext cx="5866982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实验：随机化疗效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673377" y="4824202"/>
            <a:ext cx="5866982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课堂练习 ①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673377" y="5619690"/>
            <a:ext cx="5866982" cy="3095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课堂练习 ②</a:t>
            </a:r>
            <a:endParaRPr 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0DA7F4-4C08-3F42-F3B7-02F95C18BE7D}"/>
              </a:ext>
            </a:extLst>
          </p:cNvPr>
          <p:cNvSpPr/>
          <p:nvPr/>
        </p:nvSpPr>
        <p:spPr>
          <a:xfrm>
            <a:off x="6001247" y="1687664"/>
            <a:ext cx="361784" cy="309563"/>
          </a:xfrm>
          <a:prstGeom prst="rect">
            <a:avLst/>
          </a:prstGeom>
          <a:solidFill>
            <a:srgbClr val="FEFDFB"/>
          </a:solidFill>
          <a:ln>
            <a:solidFill>
              <a:srgbClr val="FEF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69B614A-8D59-0937-B473-FC8DE29FBBA6}"/>
              </a:ext>
            </a:extLst>
          </p:cNvPr>
          <p:cNvSpPr/>
          <p:nvPr/>
        </p:nvSpPr>
        <p:spPr>
          <a:xfrm>
            <a:off x="5909607" y="1625174"/>
            <a:ext cx="54669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1088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00" dirty="0">
              <a:solidFill>
                <a:srgbClr val="1088ED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D9D2CC-8F24-6602-06B4-B8403463CD22}"/>
              </a:ext>
            </a:extLst>
          </p:cNvPr>
          <p:cNvSpPr/>
          <p:nvPr/>
        </p:nvSpPr>
        <p:spPr>
          <a:xfrm>
            <a:off x="5998250" y="2431986"/>
            <a:ext cx="361784" cy="309563"/>
          </a:xfrm>
          <a:prstGeom prst="rect">
            <a:avLst/>
          </a:prstGeom>
          <a:solidFill>
            <a:srgbClr val="FEFDFB"/>
          </a:solidFill>
          <a:ln>
            <a:solidFill>
              <a:srgbClr val="FEF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8481C6C-EDB4-1377-2089-234A3089FD32}"/>
              </a:ext>
            </a:extLst>
          </p:cNvPr>
          <p:cNvSpPr/>
          <p:nvPr/>
        </p:nvSpPr>
        <p:spPr>
          <a:xfrm>
            <a:off x="5972755" y="3227474"/>
            <a:ext cx="361784" cy="309563"/>
          </a:xfrm>
          <a:prstGeom prst="rect">
            <a:avLst/>
          </a:prstGeom>
          <a:solidFill>
            <a:srgbClr val="FEFDFB"/>
          </a:solidFill>
          <a:ln>
            <a:solidFill>
              <a:srgbClr val="FEF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62AE09-E6F7-942B-D565-EE951A4FF542}"/>
              </a:ext>
            </a:extLst>
          </p:cNvPr>
          <p:cNvSpPr/>
          <p:nvPr/>
        </p:nvSpPr>
        <p:spPr>
          <a:xfrm>
            <a:off x="5972755" y="4028712"/>
            <a:ext cx="361784" cy="309563"/>
          </a:xfrm>
          <a:prstGeom prst="rect">
            <a:avLst/>
          </a:prstGeom>
          <a:solidFill>
            <a:srgbClr val="FEFDFB"/>
          </a:solidFill>
          <a:ln>
            <a:solidFill>
              <a:srgbClr val="FEF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EC1605-00BE-38C1-49E0-524F81896498}"/>
              </a:ext>
            </a:extLst>
          </p:cNvPr>
          <p:cNvSpPr/>
          <p:nvPr/>
        </p:nvSpPr>
        <p:spPr>
          <a:xfrm>
            <a:off x="5988807" y="4873690"/>
            <a:ext cx="361784" cy="309563"/>
          </a:xfrm>
          <a:prstGeom prst="rect">
            <a:avLst/>
          </a:prstGeom>
          <a:solidFill>
            <a:srgbClr val="FEFDFB"/>
          </a:solidFill>
          <a:ln>
            <a:solidFill>
              <a:srgbClr val="FEF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EE7B889-4A68-9644-9229-48B5208152A4}"/>
              </a:ext>
            </a:extLst>
          </p:cNvPr>
          <p:cNvSpPr/>
          <p:nvPr/>
        </p:nvSpPr>
        <p:spPr>
          <a:xfrm>
            <a:off x="5975532" y="5665615"/>
            <a:ext cx="361784" cy="309563"/>
          </a:xfrm>
          <a:prstGeom prst="rect">
            <a:avLst/>
          </a:prstGeom>
          <a:solidFill>
            <a:srgbClr val="FEFDFB"/>
          </a:solidFill>
          <a:ln>
            <a:solidFill>
              <a:srgbClr val="FEF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147F04EA-42A5-6FEF-82ED-316E3CD43F70}"/>
              </a:ext>
            </a:extLst>
          </p:cNvPr>
          <p:cNvSpPr/>
          <p:nvPr/>
        </p:nvSpPr>
        <p:spPr>
          <a:xfrm>
            <a:off x="5898176" y="2406251"/>
            <a:ext cx="826473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1088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00" dirty="0">
              <a:solidFill>
                <a:srgbClr val="1088ED"/>
              </a:solidFill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AC711A65-B6B6-6213-9119-47198CA1E81C}"/>
              </a:ext>
            </a:extLst>
          </p:cNvPr>
          <p:cNvSpPr/>
          <p:nvPr/>
        </p:nvSpPr>
        <p:spPr>
          <a:xfrm>
            <a:off x="5898176" y="3205787"/>
            <a:ext cx="826473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1088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00" dirty="0">
              <a:solidFill>
                <a:srgbClr val="1088ED"/>
              </a:solidFill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DF5EAF78-AB1E-22A4-4306-98F9EEC5877D}"/>
              </a:ext>
            </a:extLst>
          </p:cNvPr>
          <p:cNvSpPr/>
          <p:nvPr/>
        </p:nvSpPr>
        <p:spPr>
          <a:xfrm>
            <a:off x="5931557" y="3994714"/>
            <a:ext cx="826473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1088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00" dirty="0">
              <a:solidFill>
                <a:srgbClr val="1088ED"/>
              </a:solidFill>
            </a:endParaRP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39197A01-226B-8705-66EA-4158390D7E3E}"/>
              </a:ext>
            </a:extLst>
          </p:cNvPr>
          <p:cNvSpPr/>
          <p:nvPr/>
        </p:nvSpPr>
        <p:spPr>
          <a:xfrm>
            <a:off x="5962037" y="4788890"/>
            <a:ext cx="826473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1088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00" dirty="0">
              <a:solidFill>
                <a:srgbClr val="1088ED"/>
              </a:solidFill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3B844C8A-DFC9-AFD1-D5D7-789C851EF9E0}"/>
              </a:ext>
            </a:extLst>
          </p:cNvPr>
          <p:cNvSpPr/>
          <p:nvPr/>
        </p:nvSpPr>
        <p:spPr>
          <a:xfrm>
            <a:off x="5937354" y="5591061"/>
            <a:ext cx="826473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1088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00" dirty="0">
              <a:solidFill>
                <a:srgbClr val="1088E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50819-6887-F357-BB4A-CFAF6388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3739C1D-E105-578B-ADCB-B8BB4215A13F}"/>
              </a:ext>
            </a:extLst>
          </p:cNvPr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D0777D4-C64E-596E-6BAA-E9BB2D193005}"/>
              </a:ext>
            </a:extLst>
          </p:cNvPr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6-d0she5k75iks832jctbg.jpeg">
            <a:extLst>
              <a:ext uri="{FF2B5EF4-FFF2-40B4-BE49-F238E27FC236}">
                <a16:creationId xmlns:a16="http://schemas.microsoft.com/office/drawing/2014/main" id="{797786A2-30C7-E7D7-B945-21BBDA79B7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11A30E77-1B20-428D-D011-E315CDF4C799}"/>
              </a:ext>
            </a:extLst>
          </p:cNvPr>
          <p:cNvSpPr/>
          <p:nvPr/>
        </p:nvSpPr>
        <p:spPr>
          <a:xfrm>
            <a:off x="2571011" y="1324729"/>
            <a:ext cx="6629563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练习2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CB5C765-F0FB-B798-DE66-8492BF2DF03A}"/>
              </a:ext>
            </a:extLst>
          </p:cNvPr>
          <p:cNvSpPr/>
          <p:nvPr/>
        </p:nvSpPr>
        <p:spPr>
          <a:xfrm>
            <a:off x="2304229" y="2494834"/>
            <a:ext cx="7163127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简答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D8F5C92-376C-7108-A296-4AEBDE4DBFF1}"/>
              </a:ext>
            </a:extLst>
          </p:cNvPr>
          <p:cNvSpPr/>
          <p:nvPr/>
        </p:nvSpPr>
        <p:spPr>
          <a:xfrm>
            <a:off x="2304229" y="3185067"/>
            <a:ext cx="7163127" cy="4628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用20字以内回答：“随机化pivot的重要性？”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4BABD5-71B8-F2AD-B810-1418725960CC}"/>
              </a:ext>
            </a:extLst>
          </p:cNvPr>
          <p:cNvSpPr txBox="1"/>
          <p:nvPr/>
        </p:nvSpPr>
        <p:spPr>
          <a:xfrm rot="10800000">
            <a:off x="3369718" y="516520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</a:t>
            </a:r>
            <a:r>
              <a:rPr lang="en-US" dirty="0" err="1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参考答案：打破有序，期望平衡，避免退化</a:t>
            </a:r>
            <a:r>
              <a:rPr lang="zh-CN" altLang="en-US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044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CFF6B-9187-AAEB-992A-1C37F7568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7711720-ADFD-C645-4854-C82B2F2559D1}"/>
              </a:ext>
            </a:extLst>
          </p:cNvPr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0741ED4-3BC9-1D1C-FDC2-DBE9185B24B6}"/>
              </a:ext>
            </a:extLst>
          </p:cNvPr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6-d0she5k75iks832jctbg.jpeg">
            <a:extLst>
              <a:ext uri="{FF2B5EF4-FFF2-40B4-BE49-F238E27FC236}">
                <a16:creationId xmlns:a16="http://schemas.microsoft.com/office/drawing/2014/main" id="{91618282-96A7-946C-0506-2592B731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2CDC256-ED13-2E33-2A32-A13DBD2E2963}"/>
              </a:ext>
            </a:extLst>
          </p:cNvPr>
          <p:cNvSpPr/>
          <p:nvPr/>
        </p:nvSpPr>
        <p:spPr>
          <a:xfrm>
            <a:off x="2571011" y="1324729"/>
            <a:ext cx="6629563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练习2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91FFA95-E96C-3575-8D72-214058AD6670}"/>
              </a:ext>
            </a:extLst>
          </p:cNvPr>
          <p:cNvSpPr/>
          <p:nvPr/>
        </p:nvSpPr>
        <p:spPr>
          <a:xfrm>
            <a:off x="2304229" y="2494834"/>
            <a:ext cx="7163127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简答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87154CD-9B4B-FB6C-9F75-9765222F5495}"/>
              </a:ext>
            </a:extLst>
          </p:cNvPr>
          <p:cNvSpPr/>
          <p:nvPr/>
        </p:nvSpPr>
        <p:spPr>
          <a:xfrm>
            <a:off x="2304229" y="3185067"/>
            <a:ext cx="7163127" cy="4628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用20字以内回答：“随机化pivot的重要性？”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C84EB1-9FD5-1A2E-C843-DDEFABB491B0}"/>
              </a:ext>
            </a:extLst>
          </p:cNvPr>
          <p:cNvSpPr txBox="1"/>
          <p:nvPr/>
        </p:nvSpPr>
        <p:spPr>
          <a:xfrm>
            <a:off x="3369718" y="516520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</a:t>
            </a:r>
            <a:r>
              <a:rPr lang="en-US" dirty="0" err="1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参考答案：打破有序，期望平衡，避免退化</a:t>
            </a:r>
            <a:r>
              <a:rPr lang="zh-CN" altLang="en-US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725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拓展：尾递归优化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7-d0she5s75iks832jctd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45986" y="5467905"/>
            <a:ext cx="8499172" cy="619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尾递归优化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985925" y="1567376"/>
            <a:ext cx="6390289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优化方法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86704" y="2271111"/>
            <a:ext cx="5788732" cy="731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将右区间改为循环，减少栈深度至Θ(log n)，提升算法性能，优化递归过程。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小结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9-d0she6c75iks832jctg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6883" y="1472968"/>
            <a:ext cx="8499172" cy="619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课程总结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4486" y="2813705"/>
            <a:ext cx="6390289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完整快排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9918" y="3429000"/>
            <a:ext cx="5788732" cy="731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完整快排=分区+递归+优化，随机化pivot简单有效必备，小区间优化工程级锦上添花，总结快速排序的关键要素。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下节预告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9-d0she6c75iks832jcti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3600" y="3755163"/>
            <a:ext cx="2634400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预告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758777"/>
            <a:ext cx="6390289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下节内容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6235" y="1312517"/>
            <a:ext cx="5044965" cy="731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堆排序&amp;优先级队列——另一种O(n log n)思路，拓展排序算法视野。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 / 课后作业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33-d0she7c75iks832jctn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6538" y="1122363"/>
            <a:ext cx="2794190" cy="619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课后作业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80780" y="1497304"/>
            <a:ext cx="4317123" cy="273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作业内容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30587" y="1992104"/>
            <a:ext cx="3417508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作业：实现带随机pivot与小区间插入的完整快排，提升算法性能。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74877" y="3688711"/>
            <a:ext cx="4317123" cy="273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思考题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24684" y="4183511"/>
            <a:ext cx="3417508" cy="9598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思考题：如何用三数取中进一步降低随机调用次数？引导学员深入思考优化方法。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25:23-d0she4s75iks832jct7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46760" y="3429000"/>
            <a:ext cx="2484994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 / 课后作业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247658" y="3429000"/>
            <a:ext cx="2615040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下节预告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248556" y="3429000"/>
            <a:ext cx="2615040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小结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0246" y="3429000"/>
            <a:ext cx="2404248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拓展：尾递归优化</a:t>
            </a:r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19DDA4D-48B4-D31A-431B-0FCF8F941910}"/>
              </a:ext>
            </a:extLst>
          </p:cNvPr>
          <p:cNvSpPr/>
          <p:nvPr/>
        </p:nvSpPr>
        <p:spPr>
          <a:xfrm>
            <a:off x="1050626" y="2111001"/>
            <a:ext cx="1482114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dirty="0">
                <a:solidFill>
                  <a:srgbClr val="1088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</a:t>
            </a:r>
            <a:endParaRPr lang="en-US" sz="1000" dirty="0">
              <a:solidFill>
                <a:srgbClr val="1088ED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BE59B3-C6C6-44D5-DCC6-00C28FD9C0F7}"/>
              </a:ext>
            </a:extLst>
          </p:cNvPr>
          <p:cNvSpPr/>
          <p:nvPr/>
        </p:nvSpPr>
        <p:spPr>
          <a:xfrm>
            <a:off x="1146629" y="2242457"/>
            <a:ext cx="965200" cy="878114"/>
          </a:xfrm>
          <a:prstGeom prst="rect">
            <a:avLst/>
          </a:prstGeom>
          <a:solidFill>
            <a:srgbClr val="FEFDFB"/>
          </a:solidFill>
          <a:ln>
            <a:solidFill>
              <a:srgbClr val="FEF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B6FE49-0717-CB0E-BDFC-684972BDBFFC}"/>
              </a:ext>
            </a:extLst>
          </p:cNvPr>
          <p:cNvSpPr/>
          <p:nvPr/>
        </p:nvSpPr>
        <p:spPr>
          <a:xfrm>
            <a:off x="4073476" y="2225942"/>
            <a:ext cx="965200" cy="878114"/>
          </a:xfrm>
          <a:prstGeom prst="rect">
            <a:avLst/>
          </a:prstGeom>
          <a:solidFill>
            <a:srgbClr val="FEFDFB"/>
          </a:solidFill>
          <a:ln>
            <a:solidFill>
              <a:srgbClr val="FEF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A721E7-BC5E-7871-AE21-FD6794AB9D49}"/>
              </a:ext>
            </a:extLst>
          </p:cNvPr>
          <p:cNvSpPr/>
          <p:nvPr/>
        </p:nvSpPr>
        <p:spPr>
          <a:xfrm>
            <a:off x="6981360" y="2169887"/>
            <a:ext cx="965200" cy="878114"/>
          </a:xfrm>
          <a:prstGeom prst="rect">
            <a:avLst/>
          </a:prstGeom>
          <a:solidFill>
            <a:srgbClr val="FEFDFB"/>
          </a:solidFill>
          <a:ln>
            <a:solidFill>
              <a:srgbClr val="FEF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D519B7-FA32-214D-E077-6B15FDFD2BCF}"/>
              </a:ext>
            </a:extLst>
          </p:cNvPr>
          <p:cNvSpPr/>
          <p:nvPr/>
        </p:nvSpPr>
        <p:spPr>
          <a:xfrm>
            <a:off x="9889243" y="2222313"/>
            <a:ext cx="1156127" cy="878114"/>
          </a:xfrm>
          <a:prstGeom prst="rect">
            <a:avLst/>
          </a:prstGeom>
          <a:solidFill>
            <a:srgbClr val="FEFDFB"/>
          </a:solidFill>
          <a:ln>
            <a:solidFill>
              <a:srgbClr val="FEF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0" descr="https://test-kimi-img.moonshot.cn/pub/slides/slides_tmpl/image/25-05-30-10:25:23-d0she4s75iks832jct7g.jpeg">
            <a:extLst>
              <a:ext uri="{FF2B5EF4-FFF2-40B4-BE49-F238E27FC236}">
                <a16:creationId xmlns:a16="http://schemas.microsoft.com/office/drawing/2014/main" id="{A1B992E2-9424-ABAC-FF0A-4D2661299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952" b="94328" l="69625" r="96625"/>
                    </a14:imgEffect>
                  </a14:imgLayer>
                </a14:imgProps>
              </a:ext>
            </a:extLst>
          </a:blip>
          <a:srcRect l="66250" t="53037"/>
          <a:stretch>
            <a:fillRect/>
          </a:stretch>
        </p:blipFill>
        <p:spPr>
          <a:xfrm rot="11037839">
            <a:off x="-176305" y="207630"/>
            <a:ext cx="4114801" cy="3220692"/>
          </a:xfrm>
          <a:prstGeom prst="rect">
            <a:avLst/>
          </a:prstGeom>
        </p:spPr>
      </p:pic>
      <p:pic>
        <p:nvPicPr>
          <p:cNvPr id="13" name="Image 0" descr="https://test-kimi-img.moonshot.cn/pub/slides/slides_tmpl/image/25-05-30-10:25:23-d0she4s75iks832jct7g.jpeg">
            <a:extLst>
              <a:ext uri="{FF2B5EF4-FFF2-40B4-BE49-F238E27FC236}">
                <a16:creationId xmlns:a16="http://schemas.microsoft.com/office/drawing/2014/main" id="{4DBFCCBD-7586-3508-3294-CB35773AE1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26" b="32130" l="32708" r="41302">
                        <a14:foregroundMark x1="33385" y1="27500" x2="33385" y2="27500"/>
                        <a14:foregroundMark x1="37760" y1="29167" x2="37760" y2="29167"/>
                        <a14:foregroundMark x1="39063" y1="28981" x2="39063" y2="28981"/>
                        <a14:foregroundMark x1="39792" y1="28981" x2="39792" y2="28981"/>
                        <a14:foregroundMark x1="32656" y1="27130" x2="32708" y2="27130"/>
                        <a14:backgroundMark x1="32552" y1="28519" x2="32656" y2="27870"/>
                      </a14:backgroundRemoval>
                    </a14:imgEffect>
                  </a14:imgLayer>
                </a14:imgProps>
              </a:ext>
            </a:extLst>
          </a:blip>
          <a:srcRect l="32161" t="25185" r="57678" b="67090"/>
          <a:stretch>
            <a:fillRect/>
          </a:stretch>
        </p:blipFill>
        <p:spPr>
          <a:xfrm>
            <a:off x="1002998" y="1728414"/>
            <a:ext cx="1238753" cy="529771"/>
          </a:xfrm>
          <a:prstGeom prst="rect">
            <a:avLst/>
          </a:prstGeom>
        </p:spPr>
      </p:pic>
      <p:sp>
        <p:nvSpPr>
          <p:cNvPr id="14" name="Text 3">
            <a:extLst>
              <a:ext uri="{FF2B5EF4-FFF2-40B4-BE49-F238E27FC236}">
                <a16:creationId xmlns:a16="http://schemas.microsoft.com/office/drawing/2014/main" id="{78E0A3D0-BE3C-C6B6-ADF9-EE0F9B8D9CAC}"/>
              </a:ext>
            </a:extLst>
          </p:cNvPr>
          <p:cNvSpPr/>
          <p:nvPr/>
        </p:nvSpPr>
        <p:spPr>
          <a:xfrm>
            <a:off x="1079205" y="2326901"/>
            <a:ext cx="1482114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dirty="0">
                <a:solidFill>
                  <a:srgbClr val="1088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</a:t>
            </a:r>
            <a:endParaRPr lang="en-US" sz="1000" dirty="0">
              <a:solidFill>
                <a:srgbClr val="1088ED"/>
              </a:solidFill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4585A776-6B1E-AD17-18E8-44DA292686A0}"/>
              </a:ext>
            </a:extLst>
          </p:cNvPr>
          <p:cNvSpPr/>
          <p:nvPr/>
        </p:nvSpPr>
        <p:spPr>
          <a:xfrm>
            <a:off x="4000471" y="2320912"/>
            <a:ext cx="1482114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dirty="0">
                <a:solidFill>
                  <a:srgbClr val="1088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</a:t>
            </a:r>
            <a:endParaRPr lang="en-US" sz="1000" dirty="0">
              <a:solidFill>
                <a:srgbClr val="1088ED"/>
              </a:solidFill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9A980489-BE1C-85FF-1AF8-D355B5A3DE83}"/>
              </a:ext>
            </a:extLst>
          </p:cNvPr>
          <p:cNvSpPr/>
          <p:nvPr/>
        </p:nvSpPr>
        <p:spPr>
          <a:xfrm>
            <a:off x="6963217" y="2320912"/>
            <a:ext cx="1482114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dirty="0">
                <a:solidFill>
                  <a:srgbClr val="1088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</a:t>
            </a:r>
            <a:endParaRPr lang="en-US" sz="1000" dirty="0">
              <a:solidFill>
                <a:srgbClr val="1088ED"/>
              </a:solidFill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01FA3054-916D-38D8-38D7-4752F3B423C6}"/>
              </a:ext>
            </a:extLst>
          </p:cNvPr>
          <p:cNvSpPr/>
          <p:nvPr/>
        </p:nvSpPr>
        <p:spPr>
          <a:xfrm>
            <a:off x="9944106" y="2326901"/>
            <a:ext cx="1482114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600" dirty="0">
                <a:solidFill>
                  <a:srgbClr val="1088E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</a:t>
            </a:r>
            <a:endParaRPr lang="en-US" sz="1000" dirty="0">
              <a:solidFill>
                <a:srgbClr val="1088E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25:40-d0she9475iks832jcu6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79775"/>
            <a:ext cx="12333822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授课人</a:t>
            </a: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14" y="4593859"/>
            <a:ext cx="2239419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</a:t>
            </a:r>
            <a:r>
              <a:rPr lang="zh-CN" alt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5-d0she5c75iks832jctb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9656" y="5177360"/>
            <a:ext cx="6629563" cy="6191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课程信息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8" y="638702"/>
            <a:ext cx="491390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快速排序（下）实现与优化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8" y="1218480"/>
            <a:ext cx="4913904" cy="135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第二节课咯</a:t>
            </a:r>
            <a:endParaRPr lang="en-US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从正确到高效，掌握王者级细节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讲师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25:39-d0she8s75iks832jcu2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92683" y="3085753"/>
            <a:ext cx="10006635" cy="7413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6703" y="4420646"/>
            <a:ext cx="3155766" cy="517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了解小区间插入优化思想，掌握其在小规模数据上的优势。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0" y="6335024"/>
            <a:ext cx="3918858" cy="273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小区间优化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042013" y="896359"/>
            <a:ext cx="3438846" cy="517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完成完整快排实现，掌握递归框架与分区操作的完整流程。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42013" y="399565"/>
            <a:ext cx="3918858" cy="273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完整实现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717363" y="896359"/>
            <a:ext cx="3438846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理解随机化pivot如何避免最坏O(n²)，从概率视角理解其对算法性能的提升。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477357" y="324212"/>
            <a:ext cx="3918858" cy="273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随机化pivot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37222" y="4407562"/>
            <a:ext cx="3155766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能准确说出平均O(n log n)与最坏O(n²)的触发场景，理解不同场景下的算法表现。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770519" y="6321940"/>
            <a:ext cx="3918858" cy="273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复杂度分析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test-kimi-img.moonshot.cn/pub/slides/slides_tmpl/image/25-05-30-10:25:24-d0she5475iks832jct9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316" y="4129260"/>
            <a:ext cx="4211584" cy="554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温故：分区回顾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430683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689</Words>
  <Application>Microsoft Office PowerPoint</Application>
  <PresentationFormat>宽屏</PresentationFormat>
  <Paragraphs>270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3" baseType="lpstr">
      <vt:lpstr>MiSans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Zitai Wang</cp:lastModifiedBy>
  <cp:revision>12</cp:revision>
  <dcterms:created xsi:type="dcterms:W3CDTF">2025-08-10T07:08:01Z</dcterms:created>
  <dcterms:modified xsi:type="dcterms:W3CDTF">2025-08-10T07:31:16Z</dcterms:modified>
</cp:coreProperties>
</file>